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9" r:id="rId4"/>
    <p:sldId id="258"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4875"/>
    <p:restoredTop sz="94705"/>
  </p:normalViewPr>
  <p:slideViewPr>
    <p:cSldViewPr snapToGrid="0">
      <p:cViewPr varScale="1">
        <p:scale>
          <a:sx n="138" d="100"/>
          <a:sy n="138" d="100"/>
        </p:scale>
        <p:origin x="160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3A18F-6811-EE4A-B0AB-E53A9436ED9A}" type="datetimeFigureOut">
              <a:rPr lang="en-US" smtClean="0"/>
              <a:t>11/30/23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F5C413-09A2-6540-BCDB-7035FECFA4BF}" type="slidenum">
              <a:rPr lang="en-US" smtClean="0"/>
              <a:t>‹#›</a:t>
            </a:fld>
            <a:endParaRPr lang="en-US"/>
          </a:p>
        </p:txBody>
      </p:sp>
    </p:spTree>
    <p:extLst>
      <p:ext uri="{BB962C8B-B14F-4D97-AF65-F5344CB8AC3E}">
        <p14:creationId xmlns:p14="http://schemas.microsoft.com/office/powerpoint/2010/main" val="994482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F5C413-09A2-6540-BCDB-7035FECFA4BF}" type="slidenum">
              <a:rPr lang="en-US" smtClean="0"/>
              <a:t>2</a:t>
            </a:fld>
            <a:endParaRPr lang="en-US"/>
          </a:p>
        </p:txBody>
      </p:sp>
    </p:spTree>
    <p:extLst>
      <p:ext uri="{BB962C8B-B14F-4D97-AF65-F5344CB8AC3E}">
        <p14:creationId xmlns:p14="http://schemas.microsoft.com/office/powerpoint/2010/main" val="401324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F5C413-09A2-6540-BCDB-7035FECFA4BF}" type="slidenum">
              <a:rPr lang="en-US" smtClean="0"/>
              <a:t>7</a:t>
            </a:fld>
            <a:endParaRPr lang="en-US"/>
          </a:p>
        </p:txBody>
      </p:sp>
    </p:spTree>
    <p:extLst>
      <p:ext uri="{BB962C8B-B14F-4D97-AF65-F5344CB8AC3E}">
        <p14:creationId xmlns:p14="http://schemas.microsoft.com/office/powerpoint/2010/main" val="725127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3DF3A-DA86-54BF-8B27-FEE22C50BA2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EFE7F8E-36DE-2602-9FB8-B181E6CD1F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C95CB82-81F5-D36B-4FE6-092E93486EDC}"/>
              </a:ext>
            </a:extLst>
          </p:cNvPr>
          <p:cNvSpPr>
            <a:spLocks noGrp="1"/>
          </p:cNvSpPr>
          <p:nvPr>
            <p:ph type="dt" sz="half" idx="10"/>
          </p:nvPr>
        </p:nvSpPr>
        <p:spPr/>
        <p:txBody>
          <a:bodyPr/>
          <a:lstStyle/>
          <a:p>
            <a:fld id="{3533CA95-8FC9-714D-ACA2-BF55625081B3}" type="datetimeFigureOut">
              <a:rPr lang="en-US" smtClean="0"/>
              <a:t>11/30/23</a:t>
            </a:fld>
            <a:endParaRPr lang="en-US"/>
          </a:p>
        </p:txBody>
      </p:sp>
      <p:sp>
        <p:nvSpPr>
          <p:cNvPr id="5" name="Footer Placeholder 4">
            <a:extLst>
              <a:ext uri="{FF2B5EF4-FFF2-40B4-BE49-F238E27FC236}">
                <a16:creationId xmlns:a16="http://schemas.microsoft.com/office/drawing/2014/main" id="{F02FDE71-4184-3D40-560D-C8FC084EAA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C6E767-06B2-0067-D70F-8A52A3D2ACAC}"/>
              </a:ext>
            </a:extLst>
          </p:cNvPr>
          <p:cNvSpPr>
            <a:spLocks noGrp="1"/>
          </p:cNvSpPr>
          <p:nvPr>
            <p:ph type="sldNum" sz="quarter" idx="12"/>
          </p:nvPr>
        </p:nvSpPr>
        <p:spPr/>
        <p:txBody>
          <a:bodyPr/>
          <a:lstStyle/>
          <a:p>
            <a:fld id="{1DD67DD8-2D4C-2349-83FB-1C17C7784A5D}" type="slidenum">
              <a:rPr lang="en-US" smtClean="0"/>
              <a:t>‹#›</a:t>
            </a:fld>
            <a:endParaRPr lang="en-US"/>
          </a:p>
        </p:txBody>
      </p:sp>
    </p:spTree>
    <p:extLst>
      <p:ext uri="{BB962C8B-B14F-4D97-AF65-F5344CB8AC3E}">
        <p14:creationId xmlns:p14="http://schemas.microsoft.com/office/powerpoint/2010/main" val="3705673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57D42-D321-55C9-3AAA-19C7012F67F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5CA139A-BBBD-685F-4A57-91E40A6E1B6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9F038D-30C8-3B8D-03C7-3B1671369789}"/>
              </a:ext>
            </a:extLst>
          </p:cNvPr>
          <p:cNvSpPr>
            <a:spLocks noGrp="1"/>
          </p:cNvSpPr>
          <p:nvPr>
            <p:ph type="dt" sz="half" idx="10"/>
          </p:nvPr>
        </p:nvSpPr>
        <p:spPr/>
        <p:txBody>
          <a:bodyPr/>
          <a:lstStyle/>
          <a:p>
            <a:fld id="{3533CA95-8FC9-714D-ACA2-BF55625081B3}" type="datetimeFigureOut">
              <a:rPr lang="en-US" smtClean="0"/>
              <a:t>11/30/23</a:t>
            </a:fld>
            <a:endParaRPr lang="en-US"/>
          </a:p>
        </p:txBody>
      </p:sp>
      <p:sp>
        <p:nvSpPr>
          <p:cNvPr id="5" name="Footer Placeholder 4">
            <a:extLst>
              <a:ext uri="{FF2B5EF4-FFF2-40B4-BE49-F238E27FC236}">
                <a16:creationId xmlns:a16="http://schemas.microsoft.com/office/drawing/2014/main" id="{0D6065D7-97AA-1E0A-2044-EFB8A9031C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B2C472-4641-51D0-2512-00555785ECE4}"/>
              </a:ext>
            </a:extLst>
          </p:cNvPr>
          <p:cNvSpPr>
            <a:spLocks noGrp="1"/>
          </p:cNvSpPr>
          <p:nvPr>
            <p:ph type="sldNum" sz="quarter" idx="12"/>
          </p:nvPr>
        </p:nvSpPr>
        <p:spPr/>
        <p:txBody>
          <a:bodyPr/>
          <a:lstStyle/>
          <a:p>
            <a:fld id="{1DD67DD8-2D4C-2349-83FB-1C17C7784A5D}" type="slidenum">
              <a:rPr lang="en-US" smtClean="0"/>
              <a:t>‹#›</a:t>
            </a:fld>
            <a:endParaRPr lang="en-US"/>
          </a:p>
        </p:txBody>
      </p:sp>
    </p:spTree>
    <p:extLst>
      <p:ext uri="{BB962C8B-B14F-4D97-AF65-F5344CB8AC3E}">
        <p14:creationId xmlns:p14="http://schemas.microsoft.com/office/powerpoint/2010/main" val="2665399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0672C9-B32A-7B6D-DD85-F01E60DE2BE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C4285F6-9722-E84F-DD9A-168D7FBBC38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CC1E8AC-9F64-5B3E-0C9D-19099AA5BA9D}"/>
              </a:ext>
            </a:extLst>
          </p:cNvPr>
          <p:cNvSpPr>
            <a:spLocks noGrp="1"/>
          </p:cNvSpPr>
          <p:nvPr>
            <p:ph type="dt" sz="half" idx="10"/>
          </p:nvPr>
        </p:nvSpPr>
        <p:spPr/>
        <p:txBody>
          <a:bodyPr/>
          <a:lstStyle/>
          <a:p>
            <a:fld id="{3533CA95-8FC9-714D-ACA2-BF55625081B3}" type="datetimeFigureOut">
              <a:rPr lang="en-US" smtClean="0"/>
              <a:t>11/30/23</a:t>
            </a:fld>
            <a:endParaRPr lang="en-US"/>
          </a:p>
        </p:txBody>
      </p:sp>
      <p:sp>
        <p:nvSpPr>
          <p:cNvPr id="5" name="Footer Placeholder 4">
            <a:extLst>
              <a:ext uri="{FF2B5EF4-FFF2-40B4-BE49-F238E27FC236}">
                <a16:creationId xmlns:a16="http://schemas.microsoft.com/office/drawing/2014/main" id="{DD137B40-1C50-6381-1BAD-ED86B8C1B1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4F1B1-D0C2-8A9E-A472-4123D06720B8}"/>
              </a:ext>
            </a:extLst>
          </p:cNvPr>
          <p:cNvSpPr>
            <a:spLocks noGrp="1"/>
          </p:cNvSpPr>
          <p:nvPr>
            <p:ph type="sldNum" sz="quarter" idx="12"/>
          </p:nvPr>
        </p:nvSpPr>
        <p:spPr/>
        <p:txBody>
          <a:bodyPr/>
          <a:lstStyle/>
          <a:p>
            <a:fld id="{1DD67DD8-2D4C-2349-83FB-1C17C7784A5D}" type="slidenum">
              <a:rPr lang="en-US" smtClean="0"/>
              <a:t>‹#›</a:t>
            </a:fld>
            <a:endParaRPr lang="en-US"/>
          </a:p>
        </p:txBody>
      </p:sp>
    </p:spTree>
    <p:extLst>
      <p:ext uri="{BB962C8B-B14F-4D97-AF65-F5344CB8AC3E}">
        <p14:creationId xmlns:p14="http://schemas.microsoft.com/office/powerpoint/2010/main" val="2906566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3A8A1-11D7-2321-7023-1A0B67FC382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BF6276E-BFB5-BF2C-9776-F13F44A51CA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4C5B1A-47A9-2AAE-B3B8-AB768EE8C54D}"/>
              </a:ext>
            </a:extLst>
          </p:cNvPr>
          <p:cNvSpPr>
            <a:spLocks noGrp="1"/>
          </p:cNvSpPr>
          <p:nvPr>
            <p:ph type="dt" sz="half" idx="10"/>
          </p:nvPr>
        </p:nvSpPr>
        <p:spPr/>
        <p:txBody>
          <a:bodyPr/>
          <a:lstStyle/>
          <a:p>
            <a:fld id="{3533CA95-8FC9-714D-ACA2-BF55625081B3}" type="datetimeFigureOut">
              <a:rPr lang="en-US" smtClean="0"/>
              <a:t>11/30/23</a:t>
            </a:fld>
            <a:endParaRPr lang="en-US"/>
          </a:p>
        </p:txBody>
      </p:sp>
      <p:sp>
        <p:nvSpPr>
          <p:cNvPr id="5" name="Footer Placeholder 4">
            <a:extLst>
              <a:ext uri="{FF2B5EF4-FFF2-40B4-BE49-F238E27FC236}">
                <a16:creationId xmlns:a16="http://schemas.microsoft.com/office/drawing/2014/main" id="{9635DBD6-2FD7-4F69-11CA-03E798E706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1EC99B-1376-C00C-6A39-B24ED324942D}"/>
              </a:ext>
            </a:extLst>
          </p:cNvPr>
          <p:cNvSpPr>
            <a:spLocks noGrp="1"/>
          </p:cNvSpPr>
          <p:nvPr>
            <p:ph type="sldNum" sz="quarter" idx="12"/>
          </p:nvPr>
        </p:nvSpPr>
        <p:spPr/>
        <p:txBody>
          <a:bodyPr/>
          <a:lstStyle/>
          <a:p>
            <a:fld id="{1DD67DD8-2D4C-2349-83FB-1C17C7784A5D}" type="slidenum">
              <a:rPr lang="en-US" smtClean="0"/>
              <a:t>‹#›</a:t>
            </a:fld>
            <a:endParaRPr lang="en-US"/>
          </a:p>
        </p:txBody>
      </p:sp>
    </p:spTree>
    <p:extLst>
      <p:ext uri="{BB962C8B-B14F-4D97-AF65-F5344CB8AC3E}">
        <p14:creationId xmlns:p14="http://schemas.microsoft.com/office/powerpoint/2010/main" val="3723815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E4B8-5327-05C7-C1A8-6EE080E5AC4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3C76ED7-6B43-7703-CAB6-07CF0A4DD0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CBB4C0-F340-C244-8B66-D0E7FA35FA46}"/>
              </a:ext>
            </a:extLst>
          </p:cNvPr>
          <p:cNvSpPr>
            <a:spLocks noGrp="1"/>
          </p:cNvSpPr>
          <p:nvPr>
            <p:ph type="dt" sz="half" idx="10"/>
          </p:nvPr>
        </p:nvSpPr>
        <p:spPr/>
        <p:txBody>
          <a:bodyPr/>
          <a:lstStyle/>
          <a:p>
            <a:fld id="{3533CA95-8FC9-714D-ACA2-BF55625081B3}" type="datetimeFigureOut">
              <a:rPr lang="en-US" smtClean="0"/>
              <a:t>11/30/23</a:t>
            </a:fld>
            <a:endParaRPr lang="en-US"/>
          </a:p>
        </p:txBody>
      </p:sp>
      <p:sp>
        <p:nvSpPr>
          <p:cNvPr id="5" name="Footer Placeholder 4">
            <a:extLst>
              <a:ext uri="{FF2B5EF4-FFF2-40B4-BE49-F238E27FC236}">
                <a16:creationId xmlns:a16="http://schemas.microsoft.com/office/drawing/2014/main" id="{B0B033CB-ED57-E9BD-80AA-75893A882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EAF27E-6A23-3B2E-457B-594A49986ED9}"/>
              </a:ext>
            </a:extLst>
          </p:cNvPr>
          <p:cNvSpPr>
            <a:spLocks noGrp="1"/>
          </p:cNvSpPr>
          <p:nvPr>
            <p:ph type="sldNum" sz="quarter" idx="12"/>
          </p:nvPr>
        </p:nvSpPr>
        <p:spPr/>
        <p:txBody>
          <a:bodyPr/>
          <a:lstStyle/>
          <a:p>
            <a:fld id="{1DD67DD8-2D4C-2349-83FB-1C17C7784A5D}" type="slidenum">
              <a:rPr lang="en-US" smtClean="0"/>
              <a:t>‹#›</a:t>
            </a:fld>
            <a:endParaRPr lang="en-US"/>
          </a:p>
        </p:txBody>
      </p:sp>
    </p:spTree>
    <p:extLst>
      <p:ext uri="{BB962C8B-B14F-4D97-AF65-F5344CB8AC3E}">
        <p14:creationId xmlns:p14="http://schemas.microsoft.com/office/powerpoint/2010/main" val="1614118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05E9C-FF81-05B3-C546-34E5C31E7DD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9FE2098-89A2-9C33-5C0B-57422157B5A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26E9941-018B-2F30-559D-5B6B87E1DF5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4D4EAEF-53FC-D855-921B-89E895581D29}"/>
              </a:ext>
            </a:extLst>
          </p:cNvPr>
          <p:cNvSpPr>
            <a:spLocks noGrp="1"/>
          </p:cNvSpPr>
          <p:nvPr>
            <p:ph type="dt" sz="half" idx="10"/>
          </p:nvPr>
        </p:nvSpPr>
        <p:spPr/>
        <p:txBody>
          <a:bodyPr/>
          <a:lstStyle/>
          <a:p>
            <a:fld id="{3533CA95-8FC9-714D-ACA2-BF55625081B3}" type="datetimeFigureOut">
              <a:rPr lang="en-US" smtClean="0"/>
              <a:t>11/30/23</a:t>
            </a:fld>
            <a:endParaRPr lang="en-US"/>
          </a:p>
        </p:txBody>
      </p:sp>
      <p:sp>
        <p:nvSpPr>
          <p:cNvPr id="6" name="Footer Placeholder 5">
            <a:extLst>
              <a:ext uri="{FF2B5EF4-FFF2-40B4-BE49-F238E27FC236}">
                <a16:creationId xmlns:a16="http://schemas.microsoft.com/office/drawing/2014/main" id="{C79C2263-A29F-9697-D695-D100F13FEF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F26857-1D9E-380B-26B3-D805ED9E8C68}"/>
              </a:ext>
            </a:extLst>
          </p:cNvPr>
          <p:cNvSpPr>
            <a:spLocks noGrp="1"/>
          </p:cNvSpPr>
          <p:nvPr>
            <p:ph type="sldNum" sz="quarter" idx="12"/>
          </p:nvPr>
        </p:nvSpPr>
        <p:spPr/>
        <p:txBody>
          <a:bodyPr/>
          <a:lstStyle/>
          <a:p>
            <a:fld id="{1DD67DD8-2D4C-2349-83FB-1C17C7784A5D}" type="slidenum">
              <a:rPr lang="en-US" smtClean="0"/>
              <a:t>‹#›</a:t>
            </a:fld>
            <a:endParaRPr lang="en-US"/>
          </a:p>
        </p:txBody>
      </p:sp>
    </p:spTree>
    <p:extLst>
      <p:ext uri="{BB962C8B-B14F-4D97-AF65-F5344CB8AC3E}">
        <p14:creationId xmlns:p14="http://schemas.microsoft.com/office/powerpoint/2010/main" val="1883470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8CA8-7A63-19B2-C488-1A36F9FEF66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424E345-A3EC-C42C-DAC5-7066B5DCFF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3E48F4E-C438-645F-A35D-D39E3AA8D30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F631946-A518-1EBF-68AD-ADDCFCFD58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E8C64E5-5B36-F0A2-A655-2EF43078AFC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84DCA31-0D74-7F3F-1E18-2ECC440D5BEB}"/>
              </a:ext>
            </a:extLst>
          </p:cNvPr>
          <p:cNvSpPr>
            <a:spLocks noGrp="1"/>
          </p:cNvSpPr>
          <p:nvPr>
            <p:ph type="dt" sz="half" idx="10"/>
          </p:nvPr>
        </p:nvSpPr>
        <p:spPr/>
        <p:txBody>
          <a:bodyPr/>
          <a:lstStyle/>
          <a:p>
            <a:fld id="{3533CA95-8FC9-714D-ACA2-BF55625081B3}" type="datetimeFigureOut">
              <a:rPr lang="en-US" smtClean="0"/>
              <a:t>11/30/23</a:t>
            </a:fld>
            <a:endParaRPr lang="en-US"/>
          </a:p>
        </p:txBody>
      </p:sp>
      <p:sp>
        <p:nvSpPr>
          <p:cNvPr id="8" name="Footer Placeholder 7">
            <a:extLst>
              <a:ext uri="{FF2B5EF4-FFF2-40B4-BE49-F238E27FC236}">
                <a16:creationId xmlns:a16="http://schemas.microsoft.com/office/drawing/2014/main" id="{90C84F09-D72A-5D17-277E-5AB43C7E33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315AB8-59D9-E9ED-ACBD-6A46739CB355}"/>
              </a:ext>
            </a:extLst>
          </p:cNvPr>
          <p:cNvSpPr>
            <a:spLocks noGrp="1"/>
          </p:cNvSpPr>
          <p:nvPr>
            <p:ph type="sldNum" sz="quarter" idx="12"/>
          </p:nvPr>
        </p:nvSpPr>
        <p:spPr/>
        <p:txBody>
          <a:bodyPr/>
          <a:lstStyle/>
          <a:p>
            <a:fld id="{1DD67DD8-2D4C-2349-83FB-1C17C7784A5D}" type="slidenum">
              <a:rPr lang="en-US" smtClean="0"/>
              <a:t>‹#›</a:t>
            </a:fld>
            <a:endParaRPr lang="en-US"/>
          </a:p>
        </p:txBody>
      </p:sp>
    </p:spTree>
    <p:extLst>
      <p:ext uri="{BB962C8B-B14F-4D97-AF65-F5344CB8AC3E}">
        <p14:creationId xmlns:p14="http://schemas.microsoft.com/office/powerpoint/2010/main" val="151970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F2FB-8E89-3EBB-09CE-20950534181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F9A27F7-A532-E89F-DBCE-532F406FD15F}"/>
              </a:ext>
            </a:extLst>
          </p:cNvPr>
          <p:cNvSpPr>
            <a:spLocks noGrp="1"/>
          </p:cNvSpPr>
          <p:nvPr>
            <p:ph type="dt" sz="half" idx="10"/>
          </p:nvPr>
        </p:nvSpPr>
        <p:spPr/>
        <p:txBody>
          <a:bodyPr/>
          <a:lstStyle/>
          <a:p>
            <a:fld id="{3533CA95-8FC9-714D-ACA2-BF55625081B3}" type="datetimeFigureOut">
              <a:rPr lang="en-US" smtClean="0"/>
              <a:t>11/30/23</a:t>
            </a:fld>
            <a:endParaRPr lang="en-US"/>
          </a:p>
        </p:txBody>
      </p:sp>
      <p:sp>
        <p:nvSpPr>
          <p:cNvPr id="4" name="Footer Placeholder 3">
            <a:extLst>
              <a:ext uri="{FF2B5EF4-FFF2-40B4-BE49-F238E27FC236}">
                <a16:creationId xmlns:a16="http://schemas.microsoft.com/office/drawing/2014/main" id="{A3DFABF5-057A-4B48-1619-BC4BBE5E64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FF34AF-4FBA-9F92-BBBC-7D30FD4B2D74}"/>
              </a:ext>
            </a:extLst>
          </p:cNvPr>
          <p:cNvSpPr>
            <a:spLocks noGrp="1"/>
          </p:cNvSpPr>
          <p:nvPr>
            <p:ph type="sldNum" sz="quarter" idx="12"/>
          </p:nvPr>
        </p:nvSpPr>
        <p:spPr/>
        <p:txBody>
          <a:bodyPr/>
          <a:lstStyle/>
          <a:p>
            <a:fld id="{1DD67DD8-2D4C-2349-83FB-1C17C7784A5D}" type="slidenum">
              <a:rPr lang="en-US" smtClean="0"/>
              <a:t>‹#›</a:t>
            </a:fld>
            <a:endParaRPr lang="en-US"/>
          </a:p>
        </p:txBody>
      </p:sp>
    </p:spTree>
    <p:extLst>
      <p:ext uri="{BB962C8B-B14F-4D97-AF65-F5344CB8AC3E}">
        <p14:creationId xmlns:p14="http://schemas.microsoft.com/office/powerpoint/2010/main" val="1236953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6F0C3-5DDD-C27E-ADFC-8C995AB091DE}"/>
              </a:ext>
            </a:extLst>
          </p:cNvPr>
          <p:cNvSpPr>
            <a:spLocks noGrp="1"/>
          </p:cNvSpPr>
          <p:nvPr>
            <p:ph type="dt" sz="half" idx="10"/>
          </p:nvPr>
        </p:nvSpPr>
        <p:spPr/>
        <p:txBody>
          <a:bodyPr/>
          <a:lstStyle/>
          <a:p>
            <a:fld id="{3533CA95-8FC9-714D-ACA2-BF55625081B3}" type="datetimeFigureOut">
              <a:rPr lang="en-US" smtClean="0"/>
              <a:t>11/30/23</a:t>
            </a:fld>
            <a:endParaRPr lang="en-US"/>
          </a:p>
        </p:txBody>
      </p:sp>
      <p:sp>
        <p:nvSpPr>
          <p:cNvPr id="3" name="Footer Placeholder 2">
            <a:extLst>
              <a:ext uri="{FF2B5EF4-FFF2-40B4-BE49-F238E27FC236}">
                <a16:creationId xmlns:a16="http://schemas.microsoft.com/office/drawing/2014/main" id="{BE5AB9F9-D793-08EE-F31F-0E798FF3DE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3A8121-0D4C-B42B-7D24-FA7070600781}"/>
              </a:ext>
            </a:extLst>
          </p:cNvPr>
          <p:cNvSpPr>
            <a:spLocks noGrp="1"/>
          </p:cNvSpPr>
          <p:nvPr>
            <p:ph type="sldNum" sz="quarter" idx="12"/>
          </p:nvPr>
        </p:nvSpPr>
        <p:spPr/>
        <p:txBody>
          <a:bodyPr/>
          <a:lstStyle/>
          <a:p>
            <a:fld id="{1DD67DD8-2D4C-2349-83FB-1C17C7784A5D}" type="slidenum">
              <a:rPr lang="en-US" smtClean="0"/>
              <a:t>‹#›</a:t>
            </a:fld>
            <a:endParaRPr lang="en-US"/>
          </a:p>
        </p:txBody>
      </p:sp>
    </p:spTree>
    <p:extLst>
      <p:ext uri="{BB962C8B-B14F-4D97-AF65-F5344CB8AC3E}">
        <p14:creationId xmlns:p14="http://schemas.microsoft.com/office/powerpoint/2010/main" val="2498784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EE27-0ED0-2A10-AF54-1BEBBB53285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A9FD092-BAEB-97EC-A9EC-61095786E2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31DD7E-8058-C3E9-589F-EE6173A858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1C96B18-872A-3FF5-50DE-5DABB46765E5}"/>
              </a:ext>
            </a:extLst>
          </p:cNvPr>
          <p:cNvSpPr>
            <a:spLocks noGrp="1"/>
          </p:cNvSpPr>
          <p:nvPr>
            <p:ph type="dt" sz="half" idx="10"/>
          </p:nvPr>
        </p:nvSpPr>
        <p:spPr/>
        <p:txBody>
          <a:bodyPr/>
          <a:lstStyle/>
          <a:p>
            <a:fld id="{3533CA95-8FC9-714D-ACA2-BF55625081B3}" type="datetimeFigureOut">
              <a:rPr lang="en-US" smtClean="0"/>
              <a:t>11/30/23</a:t>
            </a:fld>
            <a:endParaRPr lang="en-US"/>
          </a:p>
        </p:txBody>
      </p:sp>
      <p:sp>
        <p:nvSpPr>
          <p:cNvPr id="6" name="Footer Placeholder 5">
            <a:extLst>
              <a:ext uri="{FF2B5EF4-FFF2-40B4-BE49-F238E27FC236}">
                <a16:creationId xmlns:a16="http://schemas.microsoft.com/office/drawing/2014/main" id="{25390C13-37EB-1FEE-1362-3DDBC2DD3C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CB2872-9613-CD63-D7D4-9B8348BAE811}"/>
              </a:ext>
            </a:extLst>
          </p:cNvPr>
          <p:cNvSpPr>
            <a:spLocks noGrp="1"/>
          </p:cNvSpPr>
          <p:nvPr>
            <p:ph type="sldNum" sz="quarter" idx="12"/>
          </p:nvPr>
        </p:nvSpPr>
        <p:spPr/>
        <p:txBody>
          <a:bodyPr/>
          <a:lstStyle/>
          <a:p>
            <a:fld id="{1DD67DD8-2D4C-2349-83FB-1C17C7784A5D}" type="slidenum">
              <a:rPr lang="en-US" smtClean="0"/>
              <a:t>‹#›</a:t>
            </a:fld>
            <a:endParaRPr lang="en-US"/>
          </a:p>
        </p:txBody>
      </p:sp>
    </p:spTree>
    <p:extLst>
      <p:ext uri="{BB962C8B-B14F-4D97-AF65-F5344CB8AC3E}">
        <p14:creationId xmlns:p14="http://schemas.microsoft.com/office/powerpoint/2010/main" val="481730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C75D-8E52-9220-477A-0A19890DC54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0754433-688A-2132-8D19-370398C4E7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D2754A-EC5B-57F7-4B18-8D656DA3B2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1D1CF03-D7EC-D6BA-6F18-1D5A5AA3FDBD}"/>
              </a:ext>
            </a:extLst>
          </p:cNvPr>
          <p:cNvSpPr>
            <a:spLocks noGrp="1"/>
          </p:cNvSpPr>
          <p:nvPr>
            <p:ph type="dt" sz="half" idx="10"/>
          </p:nvPr>
        </p:nvSpPr>
        <p:spPr/>
        <p:txBody>
          <a:bodyPr/>
          <a:lstStyle/>
          <a:p>
            <a:fld id="{3533CA95-8FC9-714D-ACA2-BF55625081B3}" type="datetimeFigureOut">
              <a:rPr lang="en-US" smtClean="0"/>
              <a:t>11/30/23</a:t>
            </a:fld>
            <a:endParaRPr lang="en-US"/>
          </a:p>
        </p:txBody>
      </p:sp>
      <p:sp>
        <p:nvSpPr>
          <p:cNvPr id="6" name="Footer Placeholder 5">
            <a:extLst>
              <a:ext uri="{FF2B5EF4-FFF2-40B4-BE49-F238E27FC236}">
                <a16:creationId xmlns:a16="http://schemas.microsoft.com/office/drawing/2014/main" id="{03A3BD41-A47C-9ED2-0C17-79B9F9A2E0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530B4D-9AC0-FBFD-DB56-0B764BF49761}"/>
              </a:ext>
            </a:extLst>
          </p:cNvPr>
          <p:cNvSpPr>
            <a:spLocks noGrp="1"/>
          </p:cNvSpPr>
          <p:nvPr>
            <p:ph type="sldNum" sz="quarter" idx="12"/>
          </p:nvPr>
        </p:nvSpPr>
        <p:spPr/>
        <p:txBody>
          <a:bodyPr/>
          <a:lstStyle/>
          <a:p>
            <a:fld id="{1DD67DD8-2D4C-2349-83FB-1C17C7784A5D}" type="slidenum">
              <a:rPr lang="en-US" smtClean="0"/>
              <a:t>‹#›</a:t>
            </a:fld>
            <a:endParaRPr lang="en-US"/>
          </a:p>
        </p:txBody>
      </p:sp>
    </p:spTree>
    <p:extLst>
      <p:ext uri="{BB962C8B-B14F-4D97-AF65-F5344CB8AC3E}">
        <p14:creationId xmlns:p14="http://schemas.microsoft.com/office/powerpoint/2010/main" val="3015840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06456D-A8DA-FFD3-51C6-5E93C85CD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B564B42-9B2A-01D6-F78C-518C2C3257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91FB56-D8C6-36A0-2D02-B7EA6BE3ED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3CA95-8FC9-714D-ACA2-BF55625081B3}" type="datetimeFigureOut">
              <a:rPr lang="en-US" smtClean="0"/>
              <a:t>11/30/23</a:t>
            </a:fld>
            <a:endParaRPr lang="en-US"/>
          </a:p>
        </p:txBody>
      </p:sp>
      <p:sp>
        <p:nvSpPr>
          <p:cNvPr id="5" name="Footer Placeholder 4">
            <a:extLst>
              <a:ext uri="{FF2B5EF4-FFF2-40B4-BE49-F238E27FC236}">
                <a16:creationId xmlns:a16="http://schemas.microsoft.com/office/drawing/2014/main" id="{62FBB754-13B3-33A6-476C-EFB73332FB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14D29-97BA-9CA9-91F3-DFC0414422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D67DD8-2D4C-2349-83FB-1C17C7784A5D}" type="slidenum">
              <a:rPr lang="en-US" smtClean="0"/>
              <a:t>‹#›</a:t>
            </a:fld>
            <a:endParaRPr lang="en-US"/>
          </a:p>
        </p:txBody>
      </p:sp>
    </p:spTree>
    <p:extLst>
      <p:ext uri="{BB962C8B-B14F-4D97-AF65-F5344CB8AC3E}">
        <p14:creationId xmlns:p14="http://schemas.microsoft.com/office/powerpoint/2010/main" val="1027507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3E060-978A-1051-69A3-F4AAD4F8BDED}"/>
              </a:ext>
            </a:extLst>
          </p:cNvPr>
          <p:cNvSpPr>
            <a:spLocks noGrp="1"/>
          </p:cNvSpPr>
          <p:nvPr>
            <p:ph type="ctrTitle"/>
          </p:nvPr>
        </p:nvSpPr>
        <p:spPr/>
        <p:txBody>
          <a:bodyPr/>
          <a:lstStyle/>
          <a:p>
            <a:r>
              <a:rPr lang="en-US" dirty="0"/>
              <a:t>Enrichment analysis</a:t>
            </a:r>
          </a:p>
        </p:txBody>
      </p:sp>
      <p:sp>
        <p:nvSpPr>
          <p:cNvPr id="3" name="Subtitle 2">
            <a:extLst>
              <a:ext uri="{FF2B5EF4-FFF2-40B4-BE49-F238E27FC236}">
                <a16:creationId xmlns:a16="http://schemas.microsoft.com/office/drawing/2014/main" id="{FF85AC22-69BD-E4CF-717C-C5F3855AFF15}"/>
              </a:ext>
            </a:extLst>
          </p:cNvPr>
          <p:cNvSpPr>
            <a:spLocks noGrp="1"/>
          </p:cNvSpPr>
          <p:nvPr>
            <p:ph type="subTitle" idx="1"/>
          </p:nvPr>
        </p:nvSpPr>
        <p:spPr/>
        <p:txBody>
          <a:bodyPr/>
          <a:lstStyle/>
          <a:p>
            <a:r>
              <a:rPr lang="en-US" dirty="0"/>
              <a:t>Coding Club</a:t>
            </a:r>
          </a:p>
          <a:p>
            <a:r>
              <a:rPr lang="en-US" dirty="0"/>
              <a:t>30-11-2023</a:t>
            </a:r>
          </a:p>
        </p:txBody>
      </p:sp>
    </p:spTree>
    <p:extLst>
      <p:ext uri="{BB962C8B-B14F-4D97-AF65-F5344CB8AC3E}">
        <p14:creationId xmlns:p14="http://schemas.microsoft.com/office/powerpoint/2010/main" val="1355300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91266A-8604-1EB5-6AC0-0B74EE3E6FAF}"/>
              </a:ext>
            </a:extLst>
          </p:cNvPr>
          <p:cNvPicPr>
            <a:picLocks noChangeAspect="1"/>
          </p:cNvPicPr>
          <p:nvPr/>
        </p:nvPicPr>
        <p:blipFill>
          <a:blip r:embed="rId2"/>
          <a:stretch>
            <a:fillRect/>
          </a:stretch>
        </p:blipFill>
        <p:spPr>
          <a:xfrm>
            <a:off x="2209800" y="901267"/>
            <a:ext cx="7772400" cy="5055465"/>
          </a:xfrm>
          <a:prstGeom prst="rect">
            <a:avLst/>
          </a:prstGeom>
        </p:spPr>
      </p:pic>
    </p:spTree>
    <p:extLst>
      <p:ext uri="{BB962C8B-B14F-4D97-AF65-F5344CB8AC3E}">
        <p14:creationId xmlns:p14="http://schemas.microsoft.com/office/powerpoint/2010/main" val="3331216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E99B4A6-3F81-7DAB-F23D-FF16F7D47855}"/>
              </a:ext>
            </a:extLst>
          </p:cNvPr>
          <p:cNvGrpSpPr/>
          <p:nvPr/>
        </p:nvGrpSpPr>
        <p:grpSpPr>
          <a:xfrm>
            <a:off x="3124200" y="1159329"/>
            <a:ext cx="6654800" cy="5321300"/>
            <a:chOff x="2768600" y="1073150"/>
            <a:chExt cx="6654800" cy="5321300"/>
          </a:xfrm>
        </p:grpSpPr>
        <p:pic>
          <p:nvPicPr>
            <p:cNvPr id="2" name="Picture 1">
              <a:extLst>
                <a:ext uri="{FF2B5EF4-FFF2-40B4-BE49-F238E27FC236}">
                  <a16:creationId xmlns:a16="http://schemas.microsoft.com/office/drawing/2014/main" id="{EB61D6E3-A2A3-1347-F09F-08DE46D130C6}"/>
                </a:ext>
              </a:extLst>
            </p:cNvPr>
            <p:cNvPicPr>
              <a:picLocks noChangeAspect="1"/>
            </p:cNvPicPr>
            <p:nvPr/>
          </p:nvPicPr>
          <p:blipFill>
            <a:blip r:embed="rId3"/>
            <a:stretch>
              <a:fillRect/>
            </a:stretch>
          </p:blipFill>
          <p:spPr>
            <a:xfrm>
              <a:off x="2768600" y="1073150"/>
              <a:ext cx="6654800" cy="5321300"/>
            </a:xfrm>
            <a:prstGeom prst="rect">
              <a:avLst/>
            </a:prstGeom>
          </p:spPr>
        </p:pic>
        <p:sp>
          <p:nvSpPr>
            <p:cNvPr id="3" name="TextBox 2">
              <a:extLst>
                <a:ext uri="{FF2B5EF4-FFF2-40B4-BE49-F238E27FC236}">
                  <a16:creationId xmlns:a16="http://schemas.microsoft.com/office/drawing/2014/main" id="{CCEF7A47-B7BC-B5C2-9E46-E05309CF7041}"/>
                </a:ext>
              </a:extLst>
            </p:cNvPr>
            <p:cNvSpPr txBox="1"/>
            <p:nvPr/>
          </p:nvSpPr>
          <p:spPr>
            <a:xfrm>
              <a:off x="3439886" y="3650343"/>
              <a:ext cx="577402" cy="369332"/>
            </a:xfrm>
            <a:prstGeom prst="rect">
              <a:avLst/>
            </a:prstGeom>
            <a:noFill/>
          </p:spPr>
          <p:txBody>
            <a:bodyPr wrap="none" rtlCol="0">
              <a:spAutoFit/>
            </a:bodyPr>
            <a:lstStyle/>
            <a:p>
              <a:r>
                <a:rPr lang="en-US" dirty="0" err="1"/>
                <a:t>clpX</a:t>
              </a:r>
              <a:endParaRPr lang="en-US" dirty="0"/>
            </a:p>
          </p:txBody>
        </p:sp>
        <p:sp>
          <p:nvSpPr>
            <p:cNvPr id="4" name="TextBox 3">
              <a:extLst>
                <a:ext uri="{FF2B5EF4-FFF2-40B4-BE49-F238E27FC236}">
                  <a16:creationId xmlns:a16="http://schemas.microsoft.com/office/drawing/2014/main" id="{58558F27-081E-7D24-AB52-B58A07D8BDBE}"/>
                </a:ext>
              </a:extLst>
            </p:cNvPr>
            <p:cNvSpPr txBox="1"/>
            <p:nvPr/>
          </p:nvSpPr>
          <p:spPr>
            <a:xfrm>
              <a:off x="3578417" y="4653064"/>
              <a:ext cx="877741" cy="369332"/>
            </a:xfrm>
            <a:prstGeom prst="rect">
              <a:avLst/>
            </a:prstGeom>
            <a:noFill/>
          </p:spPr>
          <p:txBody>
            <a:bodyPr wrap="none" rtlCol="0">
              <a:spAutoFit/>
            </a:bodyPr>
            <a:lstStyle/>
            <a:p>
              <a:r>
                <a:rPr lang="en-US" dirty="0"/>
                <a:t>Control</a:t>
              </a:r>
            </a:p>
          </p:txBody>
        </p:sp>
        <p:sp>
          <p:nvSpPr>
            <p:cNvPr id="5" name="TextBox 4">
              <a:extLst>
                <a:ext uri="{FF2B5EF4-FFF2-40B4-BE49-F238E27FC236}">
                  <a16:creationId xmlns:a16="http://schemas.microsoft.com/office/drawing/2014/main" id="{21CDDE1A-258F-7E28-C4E3-02A6659A037F}"/>
                </a:ext>
              </a:extLst>
            </p:cNvPr>
            <p:cNvSpPr txBox="1"/>
            <p:nvPr/>
          </p:nvSpPr>
          <p:spPr>
            <a:xfrm>
              <a:off x="7315200" y="1393372"/>
              <a:ext cx="524503" cy="369332"/>
            </a:xfrm>
            <a:prstGeom prst="rect">
              <a:avLst/>
            </a:prstGeom>
            <a:noFill/>
          </p:spPr>
          <p:txBody>
            <a:bodyPr wrap="none" rtlCol="0">
              <a:spAutoFit/>
            </a:bodyPr>
            <a:lstStyle/>
            <a:p>
              <a:r>
                <a:rPr lang="en-US" dirty="0"/>
                <a:t>DM</a:t>
              </a:r>
            </a:p>
          </p:txBody>
        </p:sp>
        <p:sp>
          <p:nvSpPr>
            <p:cNvPr id="6" name="TextBox 5">
              <a:extLst>
                <a:ext uri="{FF2B5EF4-FFF2-40B4-BE49-F238E27FC236}">
                  <a16:creationId xmlns:a16="http://schemas.microsoft.com/office/drawing/2014/main" id="{9EA430A1-4A29-76C1-9985-35AD6B019BFD}"/>
                </a:ext>
              </a:extLst>
            </p:cNvPr>
            <p:cNvSpPr txBox="1"/>
            <p:nvPr/>
          </p:nvSpPr>
          <p:spPr>
            <a:xfrm>
              <a:off x="8222343" y="5022396"/>
              <a:ext cx="659155" cy="369332"/>
            </a:xfrm>
            <a:prstGeom prst="rect">
              <a:avLst/>
            </a:prstGeom>
            <a:noFill/>
          </p:spPr>
          <p:txBody>
            <a:bodyPr wrap="none" rtlCol="0">
              <a:spAutoFit/>
            </a:bodyPr>
            <a:lstStyle/>
            <a:p>
              <a:r>
                <a:rPr lang="en-US" dirty="0" err="1"/>
                <a:t>dnaK</a:t>
              </a:r>
              <a:endParaRPr lang="en-US" dirty="0"/>
            </a:p>
          </p:txBody>
        </p:sp>
      </p:grpSp>
      <p:sp>
        <p:nvSpPr>
          <p:cNvPr id="8" name="TextBox 7">
            <a:extLst>
              <a:ext uri="{FF2B5EF4-FFF2-40B4-BE49-F238E27FC236}">
                <a16:creationId xmlns:a16="http://schemas.microsoft.com/office/drawing/2014/main" id="{49779738-2809-C2CB-C53C-4E6BAE85B742}"/>
              </a:ext>
            </a:extLst>
          </p:cNvPr>
          <p:cNvSpPr txBox="1"/>
          <p:nvPr/>
        </p:nvSpPr>
        <p:spPr>
          <a:xfrm>
            <a:off x="5021943" y="341086"/>
            <a:ext cx="1986891" cy="369332"/>
          </a:xfrm>
          <a:prstGeom prst="rect">
            <a:avLst/>
          </a:prstGeom>
          <a:noFill/>
        </p:spPr>
        <p:txBody>
          <a:bodyPr wrap="none" rtlCol="0">
            <a:spAutoFit/>
          </a:bodyPr>
          <a:lstStyle/>
          <a:p>
            <a:r>
              <a:rPr lang="en-US" dirty="0"/>
              <a:t>Proteomics dataset</a:t>
            </a:r>
          </a:p>
        </p:txBody>
      </p:sp>
    </p:spTree>
    <p:extLst>
      <p:ext uri="{BB962C8B-B14F-4D97-AF65-F5344CB8AC3E}">
        <p14:creationId xmlns:p14="http://schemas.microsoft.com/office/powerpoint/2010/main" val="431316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54E4A1-C2A3-3D3E-1DDE-D7E2B66EF4B8}"/>
              </a:ext>
            </a:extLst>
          </p:cNvPr>
          <p:cNvSpPr txBox="1"/>
          <p:nvPr/>
        </p:nvSpPr>
        <p:spPr>
          <a:xfrm>
            <a:off x="2894107" y="272986"/>
            <a:ext cx="6106800" cy="5724644"/>
          </a:xfrm>
          <a:prstGeom prst="rect">
            <a:avLst/>
          </a:prstGeom>
          <a:noFill/>
        </p:spPr>
        <p:txBody>
          <a:bodyPr wrap="none" rtlCol="0">
            <a:spAutoFit/>
          </a:bodyPr>
          <a:lstStyle/>
          <a:p>
            <a:r>
              <a:rPr lang="en-US" sz="3600" dirty="0"/>
              <a:t>What have we done until now? </a:t>
            </a:r>
          </a:p>
          <a:p>
            <a:endParaRPr lang="en-US" sz="3600" dirty="0"/>
          </a:p>
          <a:p>
            <a:pPr marL="457200" indent="-457200">
              <a:buFont typeface="+mj-lt"/>
              <a:buAutoNum type="arabicPeriod"/>
            </a:pPr>
            <a:r>
              <a:rPr lang="en-US" sz="2000" dirty="0"/>
              <a:t>Clean the data</a:t>
            </a:r>
          </a:p>
          <a:p>
            <a:pPr marL="914400" lvl="1" indent="-457200">
              <a:buFont typeface="+mj-lt"/>
              <a:buAutoNum type="arabicPeriod"/>
            </a:pPr>
            <a:r>
              <a:rPr lang="en-US" sz="2000" dirty="0"/>
              <a:t>Remove missing values and so on</a:t>
            </a:r>
          </a:p>
          <a:p>
            <a:pPr marL="457200" indent="-457200">
              <a:buFont typeface="+mj-lt"/>
              <a:buAutoNum type="arabicPeriod"/>
            </a:pPr>
            <a:r>
              <a:rPr lang="en-US" sz="2000" dirty="0"/>
              <a:t>Stats</a:t>
            </a:r>
          </a:p>
          <a:p>
            <a:pPr marL="914400" lvl="1" indent="-457200">
              <a:buFont typeface="+mj-lt"/>
              <a:buAutoNum type="arabicPeriod"/>
            </a:pPr>
            <a:r>
              <a:rPr lang="en-US" sz="2000" dirty="0"/>
              <a:t>Multiple univariate T-tests with correction</a:t>
            </a:r>
          </a:p>
          <a:p>
            <a:pPr marL="457200" indent="-457200">
              <a:buFont typeface="+mj-lt"/>
              <a:buAutoNum type="arabicPeriod"/>
            </a:pPr>
            <a:r>
              <a:rPr lang="en-US" sz="2000" dirty="0"/>
              <a:t>Volcano plots</a:t>
            </a:r>
          </a:p>
          <a:p>
            <a:pPr lvl="1"/>
            <a:br>
              <a:rPr lang="en-US" sz="2000" dirty="0"/>
            </a:br>
            <a:br>
              <a:rPr lang="en-US" sz="2000" dirty="0"/>
            </a:br>
            <a:br>
              <a:rPr lang="en-US" sz="2000" dirty="0"/>
            </a:br>
            <a:br>
              <a:rPr lang="en-US" sz="2000" dirty="0"/>
            </a:br>
            <a:endParaRPr lang="en-US" sz="2000" dirty="0"/>
          </a:p>
          <a:p>
            <a:pPr marL="457200" indent="-457200">
              <a:buFont typeface="+mj-lt"/>
              <a:buAutoNum type="arabicPeriod"/>
            </a:pPr>
            <a:r>
              <a:rPr lang="en-US" sz="2000" dirty="0"/>
              <a:t>PCA (code not reviewed)</a:t>
            </a:r>
          </a:p>
          <a:p>
            <a:pPr marL="457200" indent="-457200">
              <a:buFont typeface="+mj-lt"/>
              <a:buAutoNum type="arabicPeriod"/>
            </a:pPr>
            <a:r>
              <a:rPr lang="en-US" sz="2000" dirty="0"/>
              <a:t>heatmaps</a:t>
            </a:r>
            <a:br>
              <a:rPr lang="en-US" sz="2000" dirty="0"/>
            </a:br>
            <a:br>
              <a:rPr lang="en-US" sz="2000" dirty="0"/>
            </a:br>
            <a:endParaRPr lang="en-US" sz="2000" dirty="0"/>
          </a:p>
          <a:p>
            <a:pPr marL="342900" indent="-342900">
              <a:buAutoNum type="arabicPeriod"/>
            </a:pPr>
            <a:endParaRPr lang="en-US" sz="1400" dirty="0"/>
          </a:p>
        </p:txBody>
      </p:sp>
      <p:pic>
        <p:nvPicPr>
          <p:cNvPr id="3" name="Picture 2">
            <a:extLst>
              <a:ext uri="{FF2B5EF4-FFF2-40B4-BE49-F238E27FC236}">
                <a16:creationId xmlns:a16="http://schemas.microsoft.com/office/drawing/2014/main" id="{4DCA9F35-B862-F55B-7B4B-00AC6E870804}"/>
              </a:ext>
            </a:extLst>
          </p:cNvPr>
          <p:cNvPicPr>
            <a:picLocks noChangeAspect="1"/>
          </p:cNvPicPr>
          <p:nvPr/>
        </p:nvPicPr>
        <p:blipFill>
          <a:blip r:embed="rId2"/>
          <a:stretch>
            <a:fillRect/>
          </a:stretch>
        </p:blipFill>
        <p:spPr>
          <a:xfrm>
            <a:off x="5963793" y="2836841"/>
            <a:ext cx="2084379" cy="1300431"/>
          </a:xfrm>
          <a:prstGeom prst="rect">
            <a:avLst/>
          </a:prstGeom>
        </p:spPr>
      </p:pic>
      <p:pic>
        <p:nvPicPr>
          <p:cNvPr id="4" name="Picture 3">
            <a:extLst>
              <a:ext uri="{FF2B5EF4-FFF2-40B4-BE49-F238E27FC236}">
                <a16:creationId xmlns:a16="http://schemas.microsoft.com/office/drawing/2014/main" id="{CAD1E7FD-E4A9-63A5-E5AF-F7BD274E0C20}"/>
              </a:ext>
            </a:extLst>
          </p:cNvPr>
          <p:cNvPicPr>
            <a:picLocks noChangeAspect="1"/>
          </p:cNvPicPr>
          <p:nvPr/>
        </p:nvPicPr>
        <p:blipFill>
          <a:blip r:embed="rId3"/>
          <a:stretch>
            <a:fillRect/>
          </a:stretch>
        </p:blipFill>
        <p:spPr>
          <a:xfrm>
            <a:off x="6249360" y="4802736"/>
            <a:ext cx="2130411" cy="1570542"/>
          </a:xfrm>
          <a:prstGeom prst="rect">
            <a:avLst/>
          </a:prstGeom>
        </p:spPr>
      </p:pic>
    </p:spTree>
    <p:extLst>
      <p:ext uri="{BB962C8B-B14F-4D97-AF65-F5344CB8AC3E}">
        <p14:creationId xmlns:p14="http://schemas.microsoft.com/office/powerpoint/2010/main" val="2302557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5034DB-60DF-C771-4820-E97FF6188C50}"/>
              </a:ext>
            </a:extLst>
          </p:cNvPr>
          <p:cNvSpPr txBox="1"/>
          <p:nvPr/>
        </p:nvSpPr>
        <p:spPr>
          <a:xfrm>
            <a:off x="2988450" y="889843"/>
            <a:ext cx="6215099" cy="5078313"/>
          </a:xfrm>
          <a:prstGeom prst="rect">
            <a:avLst/>
          </a:prstGeom>
          <a:noFill/>
        </p:spPr>
        <p:txBody>
          <a:bodyPr wrap="none" rtlCol="0">
            <a:spAutoFit/>
          </a:bodyPr>
          <a:lstStyle/>
          <a:p>
            <a:r>
              <a:rPr lang="en-US" sz="3600" dirty="0"/>
              <a:t>What is an enrichment analysis?</a:t>
            </a:r>
          </a:p>
          <a:p>
            <a:endParaRPr lang="en-US" sz="3600" dirty="0"/>
          </a:p>
          <a:p>
            <a:r>
              <a:rPr lang="en-US" sz="3600" dirty="0"/>
              <a:t>Why do we do it?</a:t>
            </a:r>
          </a:p>
          <a:p>
            <a:endParaRPr lang="en-US" sz="3600" dirty="0"/>
          </a:p>
          <a:p>
            <a:r>
              <a:rPr lang="en-US" sz="3600" dirty="0"/>
              <a:t>Why is it important? </a:t>
            </a:r>
          </a:p>
          <a:p>
            <a:endParaRPr lang="en-US" sz="3600" dirty="0"/>
          </a:p>
          <a:p>
            <a:r>
              <a:rPr lang="en-US" sz="3600" dirty="0"/>
              <a:t>How can we do it?</a:t>
            </a:r>
          </a:p>
          <a:p>
            <a:endParaRPr lang="en-US" sz="3600" dirty="0"/>
          </a:p>
          <a:p>
            <a:r>
              <a:rPr lang="en-US" sz="3600" dirty="0"/>
              <a:t>What are the possible pitfalls? </a:t>
            </a:r>
          </a:p>
        </p:txBody>
      </p:sp>
    </p:spTree>
    <p:extLst>
      <p:ext uri="{BB962C8B-B14F-4D97-AF65-F5344CB8AC3E}">
        <p14:creationId xmlns:p14="http://schemas.microsoft.com/office/powerpoint/2010/main" val="3088417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451E5B-3C4A-E7F5-69E5-7E292607A64C}"/>
              </a:ext>
            </a:extLst>
          </p:cNvPr>
          <p:cNvSpPr txBox="1"/>
          <p:nvPr/>
        </p:nvSpPr>
        <p:spPr>
          <a:xfrm>
            <a:off x="769257" y="379983"/>
            <a:ext cx="10283372" cy="1077218"/>
          </a:xfrm>
          <a:prstGeom prst="rect">
            <a:avLst/>
          </a:prstGeom>
          <a:noFill/>
        </p:spPr>
        <p:txBody>
          <a:bodyPr wrap="square">
            <a:spAutoFit/>
          </a:bodyPr>
          <a:lstStyle/>
          <a:p>
            <a:r>
              <a:rPr lang="en-US" sz="3200" dirty="0"/>
              <a:t>What is an enrichment analysis?</a:t>
            </a:r>
          </a:p>
          <a:p>
            <a:r>
              <a:rPr lang="en-US" sz="3200" dirty="0"/>
              <a:t>Why do we do it and why is it important?</a:t>
            </a:r>
          </a:p>
        </p:txBody>
      </p:sp>
      <p:sp>
        <p:nvSpPr>
          <p:cNvPr id="4" name="TextBox 3">
            <a:extLst>
              <a:ext uri="{FF2B5EF4-FFF2-40B4-BE49-F238E27FC236}">
                <a16:creationId xmlns:a16="http://schemas.microsoft.com/office/drawing/2014/main" id="{F2FEA011-D5B8-EFDC-BE0F-87332D8BE665}"/>
              </a:ext>
            </a:extLst>
          </p:cNvPr>
          <p:cNvSpPr txBox="1"/>
          <p:nvPr/>
        </p:nvSpPr>
        <p:spPr>
          <a:xfrm>
            <a:off x="986971" y="1538514"/>
            <a:ext cx="10450286" cy="1754326"/>
          </a:xfrm>
          <a:prstGeom prst="rect">
            <a:avLst/>
          </a:prstGeom>
          <a:noFill/>
        </p:spPr>
        <p:txBody>
          <a:bodyPr wrap="square" rtlCol="0">
            <a:spAutoFit/>
          </a:bodyPr>
          <a:lstStyle/>
          <a:p>
            <a:r>
              <a:rPr lang="en-US" dirty="0"/>
              <a:t>Genes (proteins) can be grouped by functions, cell compartments or pathways</a:t>
            </a:r>
          </a:p>
          <a:p>
            <a:endParaRPr lang="en-US" dirty="0"/>
          </a:p>
          <a:p>
            <a:r>
              <a:rPr lang="en-US" dirty="0"/>
              <a:t>We want to see if any relevant group is more important than the others (i.e., it has more proteins being expressed or repressed)</a:t>
            </a:r>
          </a:p>
          <a:p>
            <a:endParaRPr lang="en-US" dirty="0"/>
          </a:p>
          <a:p>
            <a:r>
              <a:rPr lang="en-US" dirty="0"/>
              <a:t>What are the most common categories that we use?</a:t>
            </a:r>
          </a:p>
        </p:txBody>
      </p:sp>
      <p:pic>
        <p:nvPicPr>
          <p:cNvPr id="1026" name="Picture 2" descr="link description">
            <a:extLst>
              <a:ext uri="{FF2B5EF4-FFF2-40B4-BE49-F238E27FC236}">
                <a16:creationId xmlns:a16="http://schemas.microsoft.com/office/drawing/2014/main" id="{94350505-CD2E-7DDF-DA95-A0451491E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1777" y="3565161"/>
            <a:ext cx="2988091" cy="31278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06CA5D9-D3EA-56AC-03D5-628F4ACF014E}"/>
              </a:ext>
            </a:extLst>
          </p:cNvPr>
          <p:cNvSpPr txBox="1"/>
          <p:nvPr/>
        </p:nvSpPr>
        <p:spPr>
          <a:xfrm>
            <a:off x="254000" y="3947102"/>
            <a:ext cx="2300181" cy="1384995"/>
          </a:xfrm>
          <a:prstGeom prst="rect">
            <a:avLst/>
          </a:prstGeom>
          <a:noFill/>
        </p:spPr>
        <p:txBody>
          <a:bodyPr wrap="none" rtlCol="0">
            <a:spAutoFit/>
          </a:bodyPr>
          <a:lstStyle/>
          <a:p>
            <a:r>
              <a:rPr lang="en-US" u="sng" dirty="0"/>
              <a:t>GO terms</a:t>
            </a:r>
          </a:p>
          <a:p>
            <a:endParaRPr lang="en-US" dirty="0"/>
          </a:p>
          <a:p>
            <a:r>
              <a:rPr lang="en-US" sz="1600" dirty="0"/>
              <a:t>MF: molecular function</a:t>
            </a:r>
          </a:p>
          <a:p>
            <a:r>
              <a:rPr lang="en-US" sz="1600" dirty="0"/>
              <a:t>BP: biological process</a:t>
            </a:r>
          </a:p>
          <a:p>
            <a:r>
              <a:rPr lang="en-US" sz="1600" dirty="0"/>
              <a:t>CC: cellular compartment</a:t>
            </a:r>
          </a:p>
        </p:txBody>
      </p:sp>
      <p:sp>
        <p:nvSpPr>
          <p:cNvPr id="6" name="TextBox 5">
            <a:extLst>
              <a:ext uri="{FF2B5EF4-FFF2-40B4-BE49-F238E27FC236}">
                <a16:creationId xmlns:a16="http://schemas.microsoft.com/office/drawing/2014/main" id="{A7A907F6-859C-93E7-B3C4-537BF1E04AD8}"/>
              </a:ext>
            </a:extLst>
          </p:cNvPr>
          <p:cNvSpPr txBox="1"/>
          <p:nvPr/>
        </p:nvSpPr>
        <p:spPr>
          <a:xfrm>
            <a:off x="6782133" y="3429000"/>
            <a:ext cx="1647246" cy="369332"/>
          </a:xfrm>
          <a:prstGeom prst="rect">
            <a:avLst/>
          </a:prstGeom>
          <a:noFill/>
        </p:spPr>
        <p:txBody>
          <a:bodyPr wrap="none" rtlCol="0">
            <a:spAutoFit/>
          </a:bodyPr>
          <a:lstStyle/>
          <a:p>
            <a:r>
              <a:rPr lang="en-US" u="sng" dirty="0"/>
              <a:t>KEGG pathways</a:t>
            </a:r>
            <a:endParaRPr lang="en-US" sz="1600" dirty="0"/>
          </a:p>
        </p:txBody>
      </p:sp>
      <p:pic>
        <p:nvPicPr>
          <p:cNvPr id="1028" name="Picture 4">
            <a:extLst>
              <a:ext uri="{FF2B5EF4-FFF2-40B4-BE49-F238E27FC236}">
                <a16:creationId xmlns:a16="http://schemas.microsoft.com/office/drawing/2014/main" id="{5876AE04-C509-D850-DCA7-58727853A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5329" y="4026520"/>
            <a:ext cx="4022271" cy="2451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2775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ED1842-F2D4-77D5-6CF7-37D921761E58}"/>
              </a:ext>
            </a:extLst>
          </p:cNvPr>
          <p:cNvSpPr txBox="1"/>
          <p:nvPr/>
        </p:nvSpPr>
        <p:spPr>
          <a:xfrm>
            <a:off x="566056" y="392276"/>
            <a:ext cx="6096000" cy="584775"/>
          </a:xfrm>
          <a:prstGeom prst="rect">
            <a:avLst/>
          </a:prstGeom>
          <a:noFill/>
        </p:spPr>
        <p:txBody>
          <a:bodyPr wrap="square">
            <a:spAutoFit/>
          </a:bodyPr>
          <a:lstStyle/>
          <a:p>
            <a:r>
              <a:rPr lang="en-US" sz="3200" dirty="0"/>
              <a:t>How can we do it?</a:t>
            </a:r>
          </a:p>
        </p:txBody>
      </p:sp>
      <p:pic>
        <p:nvPicPr>
          <p:cNvPr id="2050" name="Picture 2" descr="Gene set enrichment analysis (GSEA). GSEA was performed in the HRFI and LRFI groups. The GSEA algorithm calculates an enrichment score reflecting the degree of overrepresentation at the top or bottom of the ranked list of the genes included in a gene set in a ranked list of all genes present in the RNA-seq dataset. A positive enrichment score (ES) indicates gene set enrichment at the top of the ranked list; a negative ES indicates gene set enrichment at the bottom of the ranked list. The analysis demonstrates that known (a) Mitochondrial membrane part and (b) Electron transport chain, are enriched in LRFI groups, while (c) Negative regulation of cytokine-mediated signaling pathway and (d) Negative regulation of response to cytokine stimulus are enriched in HRFI groups">
            <a:extLst>
              <a:ext uri="{FF2B5EF4-FFF2-40B4-BE49-F238E27FC236}">
                <a16:creationId xmlns:a16="http://schemas.microsoft.com/office/drawing/2014/main" id="{97448BEC-9612-E195-F744-A360922855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988" b="50000"/>
          <a:stretch/>
        </p:blipFill>
        <p:spPr bwMode="auto">
          <a:xfrm>
            <a:off x="1417411" y="1739050"/>
            <a:ext cx="4545205" cy="46617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2B26CC1-2C22-93C9-B4E0-68CE8FF75477}"/>
              </a:ext>
            </a:extLst>
          </p:cNvPr>
          <p:cNvSpPr txBox="1"/>
          <p:nvPr/>
        </p:nvSpPr>
        <p:spPr>
          <a:xfrm>
            <a:off x="2126343" y="1369718"/>
            <a:ext cx="3627981" cy="369332"/>
          </a:xfrm>
          <a:prstGeom prst="rect">
            <a:avLst/>
          </a:prstGeom>
          <a:noFill/>
        </p:spPr>
        <p:txBody>
          <a:bodyPr wrap="none" rtlCol="0">
            <a:spAutoFit/>
          </a:bodyPr>
          <a:lstStyle/>
          <a:p>
            <a:r>
              <a:rPr lang="en-US" dirty="0"/>
              <a:t>GSEA (Gene set enrichment analysis)</a:t>
            </a:r>
          </a:p>
        </p:txBody>
      </p:sp>
      <p:pic>
        <p:nvPicPr>
          <p:cNvPr id="2052" name="Picture 4">
            <a:extLst>
              <a:ext uri="{FF2B5EF4-FFF2-40B4-BE49-F238E27FC236}">
                <a16:creationId xmlns:a16="http://schemas.microsoft.com/office/drawing/2014/main" id="{9749DA83-A098-41AF-91F6-167399D1B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56" y="2656771"/>
            <a:ext cx="3712029" cy="36814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7AC157-29C4-7153-5C08-B1681B7446EB}"/>
              </a:ext>
            </a:extLst>
          </p:cNvPr>
          <p:cNvSpPr txBox="1"/>
          <p:nvPr/>
        </p:nvSpPr>
        <p:spPr>
          <a:xfrm>
            <a:off x="8198573" y="1369718"/>
            <a:ext cx="2104935" cy="923330"/>
          </a:xfrm>
          <a:prstGeom prst="rect">
            <a:avLst/>
          </a:prstGeom>
          <a:noFill/>
        </p:spPr>
        <p:txBody>
          <a:bodyPr wrap="none" rtlCol="0">
            <a:spAutoFit/>
          </a:bodyPr>
          <a:lstStyle/>
          <a:p>
            <a:r>
              <a:rPr lang="en-US" dirty="0"/>
              <a:t>Hypergeometric test</a:t>
            </a:r>
          </a:p>
          <a:p>
            <a:endParaRPr lang="en-US" dirty="0"/>
          </a:p>
          <a:p>
            <a:r>
              <a:rPr lang="en-US" dirty="0"/>
              <a:t>(Fisher’s exact test)</a:t>
            </a:r>
          </a:p>
        </p:txBody>
      </p:sp>
    </p:spTree>
    <p:extLst>
      <p:ext uri="{BB962C8B-B14F-4D97-AF65-F5344CB8AC3E}">
        <p14:creationId xmlns:p14="http://schemas.microsoft.com/office/powerpoint/2010/main" val="1200317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C65589-2299-75BC-9A8B-2A1344401D7C}"/>
              </a:ext>
            </a:extLst>
          </p:cNvPr>
          <p:cNvSpPr txBox="1"/>
          <p:nvPr/>
        </p:nvSpPr>
        <p:spPr>
          <a:xfrm>
            <a:off x="566056" y="392276"/>
            <a:ext cx="6096000" cy="584775"/>
          </a:xfrm>
          <a:prstGeom prst="rect">
            <a:avLst/>
          </a:prstGeom>
          <a:noFill/>
        </p:spPr>
        <p:txBody>
          <a:bodyPr wrap="square">
            <a:spAutoFit/>
          </a:bodyPr>
          <a:lstStyle/>
          <a:p>
            <a:r>
              <a:rPr lang="en-US" sz="3200" dirty="0"/>
              <a:t>Hypergeometric test</a:t>
            </a:r>
          </a:p>
        </p:txBody>
      </p:sp>
      <p:pic>
        <p:nvPicPr>
          <p:cNvPr id="8" name="Picture 4">
            <a:extLst>
              <a:ext uri="{FF2B5EF4-FFF2-40B4-BE49-F238E27FC236}">
                <a16:creationId xmlns:a16="http://schemas.microsoft.com/office/drawing/2014/main" id="{D5AD41B2-C83E-D24F-87FF-008C3AA8A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0628" y="1463844"/>
            <a:ext cx="4376058" cy="43399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CD395C-640D-8142-170F-374AB1FD35B8}"/>
              </a:ext>
            </a:extLst>
          </p:cNvPr>
          <p:cNvSpPr txBox="1"/>
          <p:nvPr/>
        </p:nvSpPr>
        <p:spPr>
          <a:xfrm>
            <a:off x="887459" y="2024297"/>
            <a:ext cx="4376057" cy="3139321"/>
          </a:xfrm>
          <a:prstGeom prst="rect">
            <a:avLst/>
          </a:prstGeom>
          <a:noFill/>
        </p:spPr>
        <p:txBody>
          <a:bodyPr wrap="square" rtlCol="0">
            <a:spAutoFit/>
          </a:bodyPr>
          <a:lstStyle/>
          <a:p>
            <a:r>
              <a:rPr lang="en-US" dirty="0"/>
              <a:t>The hypergeometric distribution is a discrete probability distribution that describes the probability of </a:t>
            </a:r>
            <a:r>
              <a:rPr lang="en-US" i="1" dirty="0"/>
              <a:t>k</a:t>
            </a:r>
            <a:r>
              <a:rPr lang="en-US" dirty="0"/>
              <a:t> successes (random draws for which the object drawn has a specified feature) in </a:t>
            </a:r>
            <a:r>
              <a:rPr lang="en-US" i="1" dirty="0"/>
              <a:t>n</a:t>
            </a:r>
            <a:r>
              <a:rPr lang="en-US" dirty="0"/>
              <a:t> draws, without replacement, from a finite population of size </a:t>
            </a:r>
            <a:r>
              <a:rPr lang="en-US" i="1" dirty="0"/>
              <a:t>N </a:t>
            </a:r>
            <a:r>
              <a:rPr lang="en-US" dirty="0"/>
              <a:t>that contains exactly </a:t>
            </a:r>
            <a:r>
              <a:rPr lang="en-US" i="1" dirty="0"/>
              <a:t>M</a:t>
            </a:r>
            <a:r>
              <a:rPr lang="en-US" dirty="0"/>
              <a:t> objects with that feature.</a:t>
            </a:r>
          </a:p>
          <a:p>
            <a:endParaRPr lang="en-US" dirty="0"/>
          </a:p>
          <a:p>
            <a:r>
              <a:rPr lang="en-US" dirty="0"/>
              <a:t>We compare our results to the random draws/by chance (null hypothesis) and then get a P-value </a:t>
            </a:r>
          </a:p>
        </p:txBody>
      </p:sp>
      <p:sp>
        <p:nvSpPr>
          <p:cNvPr id="19" name="TextBox 18">
            <a:extLst>
              <a:ext uri="{FF2B5EF4-FFF2-40B4-BE49-F238E27FC236}">
                <a16:creationId xmlns:a16="http://schemas.microsoft.com/office/drawing/2014/main" id="{A888B77E-AA8C-BA80-A1F3-CABDD0C5C658}"/>
              </a:ext>
            </a:extLst>
          </p:cNvPr>
          <p:cNvSpPr txBox="1"/>
          <p:nvPr/>
        </p:nvSpPr>
        <p:spPr>
          <a:xfrm>
            <a:off x="8054450" y="1017931"/>
            <a:ext cx="1228413" cy="369332"/>
          </a:xfrm>
          <a:prstGeom prst="rect">
            <a:avLst/>
          </a:prstGeom>
          <a:noFill/>
        </p:spPr>
        <p:txBody>
          <a:bodyPr wrap="none" rtlCol="0">
            <a:spAutoFit/>
          </a:bodyPr>
          <a:lstStyle/>
          <a:p>
            <a:r>
              <a:rPr lang="en-US" dirty="0"/>
              <a:t>all proteins</a:t>
            </a:r>
          </a:p>
        </p:txBody>
      </p:sp>
      <p:sp>
        <p:nvSpPr>
          <p:cNvPr id="20" name="TextBox 19">
            <a:extLst>
              <a:ext uri="{FF2B5EF4-FFF2-40B4-BE49-F238E27FC236}">
                <a16:creationId xmlns:a16="http://schemas.microsoft.com/office/drawing/2014/main" id="{3BD69AFC-9D96-D194-C884-75568BD71471}"/>
              </a:ext>
            </a:extLst>
          </p:cNvPr>
          <p:cNvSpPr txBox="1"/>
          <p:nvPr/>
        </p:nvSpPr>
        <p:spPr>
          <a:xfrm>
            <a:off x="6879772" y="2485962"/>
            <a:ext cx="1096454" cy="369332"/>
          </a:xfrm>
          <a:prstGeom prst="rect">
            <a:avLst/>
          </a:prstGeom>
          <a:noFill/>
        </p:spPr>
        <p:txBody>
          <a:bodyPr wrap="none" rtlCol="0">
            <a:spAutoFit/>
          </a:bodyPr>
          <a:lstStyle/>
          <a:p>
            <a:r>
              <a:rPr lang="en-US" dirty="0"/>
              <a:t>sig. genes</a:t>
            </a:r>
          </a:p>
        </p:txBody>
      </p:sp>
      <p:sp>
        <p:nvSpPr>
          <p:cNvPr id="21" name="TextBox 20">
            <a:extLst>
              <a:ext uri="{FF2B5EF4-FFF2-40B4-BE49-F238E27FC236}">
                <a16:creationId xmlns:a16="http://schemas.microsoft.com/office/drawing/2014/main" id="{02EDD887-B12F-10D5-F561-A45855FCA429}"/>
              </a:ext>
            </a:extLst>
          </p:cNvPr>
          <p:cNvSpPr txBox="1"/>
          <p:nvPr/>
        </p:nvSpPr>
        <p:spPr>
          <a:xfrm>
            <a:off x="8746308" y="3812226"/>
            <a:ext cx="1224181" cy="923330"/>
          </a:xfrm>
          <a:prstGeom prst="rect">
            <a:avLst/>
          </a:prstGeom>
          <a:noFill/>
        </p:spPr>
        <p:txBody>
          <a:bodyPr wrap="none" rtlCol="0">
            <a:spAutoFit/>
          </a:bodyPr>
          <a:lstStyle/>
          <a:p>
            <a:pPr algn="ctr"/>
            <a:r>
              <a:rPr lang="en-US" dirty="0"/>
              <a:t>genes that </a:t>
            </a:r>
          </a:p>
          <a:p>
            <a:pPr algn="ctr"/>
            <a:r>
              <a:rPr lang="en-US" dirty="0"/>
              <a:t>belong to </a:t>
            </a:r>
          </a:p>
          <a:p>
            <a:pPr algn="ctr"/>
            <a:r>
              <a:rPr lang="en-US" dirty="0"/>
              <a:t>cat A</a:t>
            </a:r>
          </a:p>
        </p:txBody>
      </p:sp>
      <p:sp>
        <p:nvSpPr>
          <p:cNvPr id="22" name="TextBox 21">
            <a:extLst>
              <a:ext uri="{FF2B5EF4-FFF2-40B4-BE49-F238E27FC236}">
                <a16:creationId xmlns:a16="http://schemas.microsoft.com/office/drawing/2014/main" id="{CE92475C-36C3-962F-0C4F-4090B16F6E42}"/>
              </a:ext>
            </a:extLst>
          </p:cNvPr>
          <p:cNvSpPr txBox="1"/>
          <p:nvPr/>
        </p:nvSpPr>
        <p:spPr>
          <a:xfrm>
            <a:off x="7736114" y="4978952"/>
            <a:ext cx="1167307" cy="369332"/>
          </a:xfrm>
          <a:prstGeom prst="rect">
            <a:avLst/>
          </a:prstGeom>
          <a:noFill/>
        </p:spPr>
        <p:txBody>
          <a:bodyPr wrap="none" rtlCol="0">
            <a:spAutoFit/>
          </a:bodyPr>
          <a:lstStyle/>
          <a:p>
            <a:r>
              <a:rPr lang="en-US" dirty="0"/>
              <a:t>successes!</a:t>
            </a:r>
          </a:p>
        </p:txBody>
      </p:sp>
      <p:cxnSp>
        <p:nvCxnSpPr>
          <p:cNvPr id="24" name="Straight Arrow Connector 23">
            <a:extLst>
              <a:ext uri="{FF2B5EF4-FFF2-40B4-BE49-F238E27FC236}">
                <a16:creationId xmlns:a16="http://schemas.microsoft.com/office/drawing/2014/main" id="{8D8D35FC-BD87-6B87-7180-8A520B044B75}"/>
              </a:ext>
            </a:extLst>
          </p:cNvPr>
          <p:cNvCxnSpPr/>
          <p:nvPr/>
        </p:nvCxnSpPr>
        <p:spPr>
          <a:xfrm flipV="1">
            <a:off x="8305253" y="3933371"/>
            <a:ext cx="0" cy="104558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89585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 simple cartoon with a bag with red and blue balls, white background">
            <a:extLst>
              <a:ext uri="{FF2B5EF4-FFF2-40B4-BE49-F238E27FC236}">
                <a16:creationId xmlns:a16="http://schemas.microsoft.com/office/drawing/2014/main" id="{7C34A7EC-CB94-CA52-27CE-10B8772F87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18" b="6593"/>
          <a:stretch/>
        </p:blipFill>
        <p:spPr bwMode="auto">
          <a:xfrm>
            <a:off x="703942" y="972457"/>
            <a:ext cx="4474029" cy="431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1D3149-5E47-3535-76EA-2D0C369D958E}"/>
              </a:ext>
            </a:extLst>
          </p:cNvPr>
          <p:cNvSpPr txBox="1"/>
          <p:nvPr/>
        </p:nvSpPr>
        <p:spPr>
          <a:xfrm>
            <a:off x="2525486" y="1018596"/>
            <a:ext cx="1194751" cy="369332"/>
          </a:xfrm>
          <a:prstGeom prst="rect">
            <a:avLst/>
          </a:prstGeom>
          <a:noFill/>
        </p:spPr>
        <p:txBody>
          <a:bodyPr wrap="none" rtlCol="0">
            <a:spAutoFit/>
          </a:bodyPr>
          <a:lstStyle/>
          <a:p>
            <a:r>
              <a:rPr lang="en-US" dirty="0"/>
              <a:t>“Universe”</a:t>
            </a:r>
          </a:p>
        </p:txBody>
      </p:sp>
      <p:sp>
        <p:nvSpPr>
          <p:cNvPr id="4" name="TextBox 3">
            <a:extLst>
              <a:ext uri="{FF2B5EF4-FFF2-40B4-BE49-F238E27FC236}">
                <a16:creationId xmlns:a16="http://schemas.microsoft.com/office/drawing/2014/main" id="{A8B07F36-A449-84F0-4FAB-8DDFC5E7A179}"/>
              </a:ext>
            </a:extLst>
          </p:cNvPr>
          <p:cNvSpPr txBox="1"/>
          <p:nvPr/>
        </p:nvSpPr>
        <p:spPr>
          <a:xfrm>
            <a:off x="8048171" y="1018596"/>
            <a:ext cx="1331198" cy="369332"/>
          </a:xfrm>
          <a:prstGeom prst="rect">
            <a:avLst/>
          </a:prstGeom>
          <a:noFill/>
        </p:spPr>
        <p:txBody>
          <a:bodyPr wrap="none" rtlCol="0">
            <a:spAutoFit/>
          </a:bodyPr>
          <a:lstStyle/>
          <a:p>
            <a:r>
              <a:rPr lang="en-US" dirty="0"/>
              <a:t>Your sample</a:t>
            </a:r>
          </a:p>
        </p:txBody>
      </p:sp>
      <p:pic>
        <p:nvPicPr>
          <p:cNvPr id="5" name="Picture 4">
            <a:extLst>
              <a:ext uri="{FF2B5EF4-FFF2-40B4-BE49-F238E27FC236}">
                <a16:creationId xmlns:a16="http://schemas.microsoft.com/office/drawing/2014/main" id="{356A96AD-802C-DEFA-5A75-00A1CC64EE1E}"/>
              </a:ext>
            </a:extLst>
          </p:cNvPr>
          <p:cNvPicPr>
            <a:picLocks noChangeAspect="1"/>
          </p:cNvPicPr>
          <p:nvPr/>
        </p:nvPicPr>
        <p:blipFill rotWithShape="1">
          <a:blip r:embed="rId3"/>
          <a:srcRect l="6013"/>
          <a:stretch/>
        </p:blipFill>
        <p:spPr>
          <a:xfrm>
            <a:off x="7097486" y="1694542"/>
            <a:ext cx="3516084" cy="3741057"/>
          </a:xfrm>
          <a:prstGeom prst="rect">
            <a:avLst/>
          </a:prstGeom>
        </p:spPr>
      </p:pic>
    </p:spTree>
    <p:extLst>
      <p:ext uri="{BB962C8B-B14F-4D97-AF65-F5344CB8AC3E}">
        <p14:creationId xmlns:p14="http://schemas.microsoft.com/office/powerpoint/2010/main" val="2011816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D4931D-AFD2-0D4F-096B-9BE4B9415843}"/>
              </a:ext>
            </a:extLst>
          </p:cNvPr>
          <p:cNvPicPr>
            <a:picLocks noChangeAspect="1"/>
          </p:cNvPicPr>
          <p:nvPr/>
        </p:nvPicPr>
        <p:blipFill>
          <a:blip r:embed="rId2"/>
          <a:stretch>
            <a:fillRect/>
          </a:stretch>
        </p:blipFill>
        <p:spPr>
          <a:xfrm>
            <a:off x="627743" y="1994412"/>
            <a:ext cx="5250543" cy="1335436"/>
          </a:xfrm>
          <a:prstGeom prst="rect">
            <a:avLst/>
          </a:prstGeom>
        </p:spPr>
      </p:pic>
      <p:pic>
        <p:nvPicPr>
          <p:cNvPr id="4" name="Picture 3">
            <a:extLst>
              <a:ext uri="{FF2B5EF4-FFF2-40B4-BE49-F238E27FC236}">
                <a16:creationId xmlns:a16="http://schemas.microsoft.com/office/drawing/2014/main" id="{76C912E5-C266-1E7C-96E3-0EFE582E1BD9}"/>
              </a:ext>
            </a:extLst>
          </p:cNvPr>
          <p:cNvPicPr>
            <a:picLocks noChangeAspect="1"/>
          </p:cNvPicPr>
          <p:nvPr/>
        </p:nvPicPr>
        <p:blipFill>
          <a:blip r:embed="rId3"/>
          <a:stretch>
            <a:fillRect/>
          </a:stretch>
        </p:blipFill>
        <p:spPr>
          <a:xfrm>
            <a:off x="751114" y="3593483"/>
            <a:ext cx="5344886" cy="1694831"/>
          </a:xfrm>
          <a:prstGeom prst="rect">
            <a:avLst/>
          </a:prstGeom>
        </p:spPr>
      </p:pic>
      <p:sp>
        <p:nvSpPr>
          <p:cNvPr id="5" name="TextBox 4">
            <a:extLst>
              <a:ext uri="{FF2B5EF4-FFF2-40B4-BE49-F238E27FC236}">
                <a16:creationId xmlns:a16="http://schemas.microsoft.com/office/drawing/2014/main" id="{F3CF0467-7356-9FAC-B163-FD8EFDF3A0C1}"/>
              </a:ext>
            </a:extLst>
          </p:cNvPr>
          <p:cNvSpPr txBox="1"/>
          <p:nvPr/>
        </p:nvSpPr>
        <p:spPr>
          <a:xfrm>
            <a:off x="1168400" y="1055429"/>
            <a:ext cx="3137141" cy="400110"/>
          </a:xfrm>
          <a:prstGeom prst="rect">
            <a:avLst/>
          </a:prstGeom>
          <a:noFill/>
        </p:spPr>
        <p:txBody>
          <a:bodyPr wrap="none" rtlCol="0">
            <a:spAutoFit/>
          </a:bodyPr>
          <a:lstStyle/>
          <a:p>
            <a:r>
              <a:rPr lang="en-US" sz="2000" dirty="0"/>
              <a:t>Hypergeometric distribution</a:t>
            </a:r>
          </a:p>
        </p:txBody>
      </p:sp>
      <p:pic>
        <p:nvPicPr>
          <p:cNvPr id="6" name="Picture 5">
            <a:extLst>
              <a:ext uri="{FF2B5EF4-FFF2-40B4-BE49-F238E27FC236}">
                <a16:creationId xmlns:a16="http://schemas.microsoft.com/office/drawing/2014/main" id="{A1E85D34-FB6D-E791-B6B8-46860D12CB32}"/>
              </a:ext>
            </a:extLst>
          </p:cNvPr>
          <p:cNvPicPr>
            <a:picLocks noChangeAspect="1"/>
          </p:cNvPicPr>
          <p:nvPr/>
        </p:nvPicPr>
        <p:blipFill>
          <a:blip r:embed="rId4"/>
          <a:stretch>
            <a:fillRect/>
          </a:stretch>
        </p:blipFill>
        <p:spPr>
          <a:xfrm>
            <a:off x="6096000" y="2084849"/>
            <a:ext cx="5867400" cy="3467100"/>
          </a:xfrm>
          <a:prstGeom prst="rect">
            <a:avLst/>
          </a:prstGeom>
        </p:spPr>
      </p:pic>
      <p:sp>
        <p:nvSpPr>
          <p:cNvPr id="7" name="TextBox 6">
            <a:extLst>
              <a:ext uri="{FF2B5EF4-FFF2-40B4-BE49-F238E27FC236}">
                <a16:creationId xmlns:a16="http://schemas.microsoft.com/office/drawing/2014/main" id="{8AF46F51-DA12-D5FE-5871-40453E5E2BEB}"/>
              </a:ext>
            </a:extLst>
          </p:cNvPr>
          <p:cNvSpPr txBox="1"/>
          <p:nvPr/>
        </p:nvSpPr>
        <p:spPr>
          <a:xfrm>
            <a:off x="7532914" y="1055429"/>
            <a:ext cx="2770502" cy="400110"/>
          </a:xfrm>
          <a:prstGeom prst="rect">
            <a:avLst/>
          </a:prstGeom>
          <a:noFill/>
        </p:spPr>
        <p:txBody>
          <a:bodyPr wrap="none" rtlCol="0">
            <a:spAutoFit/>
          </a:bodyPr>
          <a:lstStyle/>
          <a:p>
            <a:r>
              <a:rPr lang="en-US" sz="2000" dirty="0"/>
              <a:t>Hypergeometric test in R</a:t>
            </a:r>
          </a:p>
        </p:txBody>
      </p:sp>
    </p:spTree>
    <p:extLst>
      <p:ext uri="{BB962C8B-B14F-4D97-AF65-F5344CB8AC3E}">
        <p14:creationId xmlns:p14="http://schemas.microsoft.com/office/powerpoint/2010/main" val="4872277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1681</TotalTime>
  <Words>281</Words>
  <Application>Microsoft Macintosh PowerPoint</Application>
  <PresentationFormat>Widescreen</PresentationFormat>
  <Paragraphs>61</Paragraphs>
  <Slides>10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Enrichment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Enrichment analysis</dc:title>
  <dc:creator>Martinez Martinez, Daniel</dc:creator>
  <cp:lastModifiedBy>Martinez Martinez, Daniel</cp:lastModifiedBy>
  <cp:revision>2</cp:revision>
  <dcterms:created xsi:type="dcterms:W3CDTF">2023-11-30T11:27:35Z</dcterms:created>
  <dcterms:modified xsi:type="dcterms:W3CDTF">2023-12-01T15:28:49Z</dcterms:modified>
</cp:coreProperties>
</file>